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Noto Sans CJK KR Regular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HELuxGoR" panose="020B0600000101010101" charset="-127"/>
      <p:regular r:id="rId33"/>
    </p:embeddedFont>
    <p:embeddedFont>
      <p:font typeface="조선굵은고딕" panose="020B0600000101010101" charset="-127"/>
      <p:regular r:id="rId34"/>
    </p:embeddedFont>
    <p:embeddedFont>
      <p:font typeface="THELuxGoEB" panose="020B0600000101010101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96" y="14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29.pn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feIsRightward/WebServer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13652500" y="5562600"/>
            <a:ext cx="4800600" cy="320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2600"/>
            <a:ext cx="182880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-241300"/>
            <a:ext cx="1765300" cy="328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4500" y="5308600"/>
            <a:ext cx="4076700" cy="209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900" y="2273300"/>
            <a:ext cx="6807200" cy="318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0" y="0"/>
            <a:ext cx="6362700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7000"/>
          </a:blip>
          <a:stretch>
            <a:fillRect/>
          </a:stretch>
        </p:blipFill>
        <p:spPr>
          <a:xfrm>
            <a:off x="14046200" y="1257300"/>
            <a:ext cx="1739900" cy="1016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81500" y="3467100"/>
            <a:ext cx="95377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동아시아</a:t>
            </a:r>
            <a:r>
              <a:rPr lang="en-US" sz="5700" b="0" i="0" u="none" strike="noStrike">
                <a:solidFill>
                  <a:srgbClr val="EEE7D3"/>
                </a:solidFill>
                <a:latin typeface="조선굵은고딕"/>
              </a:rPr>
              <a:t> </a:t>
            </a: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국가의</a:t>
            </a:r>
            <a:r>
              <a:rPr lang="en-US" sz="5700" b="0" i="0" u="none" strike="noStrike">
                <a:solidFill>
                  <a:srgbClr val="EEE7D3"/>
                </a:solidFill>
                <a:latin typeface="조선굵은고딕"/>
              </a:rPr>
              <a:t> </a:t>
            </a: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문화와</a:t>
            </a:r>
          </a:p>
          <a:p>
            <a:pPr lvl="0" algn="ctr">
              <a:lnSpc>
                <a:spcPct val="116199"/>
              </a:lnSpc>
            </a:pP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여행정보</a:t>
            </a:r>
            <a:r>
              <a:rPr lang="en-US" sz="5700" b="0" i="0" u="none" strike="noStrike">
                <a:solidFill>
                  <a:srgbClr val="EEE7D3"/>
                </a:solidFill>
                <a:latin typeface="조선굵은고딕"/>
              </a:rPr>
              <a:t> </a:t>
            </a: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공유</a:t>
            </a:r>
            <a:r>
              <a:rPr lang="en-US" sz="5700" b="0" i="0" u="none" strike="noStrike">
                <a:solidFill>
                  <a:srgbClr val="EEE7D3"/>
                </a:solidFill>
                <a:latin typeface="조선굵은고딕"/>
              </a:rPr>
              <a:t> </a:t>
            </a:r>
            <a:r>
              <a:rPr lang="ko-KR" sz="5700" b="0" i="0" u="none" strike="noStrike">
                <a:solidFill>
                  <a:srgbClr val="EEE7D3"/>
                </a:solidFill>
                <a:ea typeface="조선굵은고딕"/>
              </a:rPr>
              <a:t>사이트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6400" y="6451600"/>
            <a:ext cx="947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EEE7D3"/>
                </a:solidFill>
                <a:ea typeface="조선굵은고딕"/>
              </a:rPr>
              <a:t>발표자</a:t>
            </a:r>
            <a:r>
              <a:rPr lang="en-US" sz="3100" b="0" i="0" u="none" strike="noStrike" dirty="0">
                <a:solidFill>
                  <a:srgbClr val="EEE7D3"/>
                </a:solidFill>
                <a:latin typeface="조선굵은고딕"/>
              </a:rPr>
              <a:t>: 20195119 </a:t>
            </a:r>
            <a:r>
              <a:rPr lang="ko-KR" sz="3100" b="0" i="0" u="none" strike="noStrike" dirty="0">
                <a:solidFill>
                  <a:srgbClr val="EEE7D3"/>
                </a:solidFill>
                <a:ea typeface="조선굵은고딕"/>
              </a:rPr>
              <a:t>김대현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49300" y="711200"/>
            <a:ext cx="16471900" cy="9118600"/>
            <a:chOff x="749300" y="711200"/>
            <a:chExt cx="16471900" cy="91186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2743200"/>
              <a:ext cx="3822700" cy="28956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00" y="3073400"/>
              <a:ext cx="2946400" cy="207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300" y="3454400"/>
              <a:ext cx="1841500" cy="1473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7658100"/>
              <a:ext cx="2171700" cy="21717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900" y="8280400"/>
              <a:ext cx="2133600" cy="13081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0900" y="3873500"/>
              <a:ext cx="3238500" cy="6223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39600" y="2743200"/>
              <a:ext cx="3822700" cy="2895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8400000">
              <a:off x="8534400" y="4521200"/>
              <a:ext cx="4051300" cy="2921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9700" y="3924300"/>
              <a:ext cx="1460500" cy="5207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83800" y="3924300"/>
              <a:ext cx="1460500" cy="5207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1231900" y="6451600"/>
              <a:ext cx="1460500" cy="5207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12800" y="711200"/>
              <a:ext cx="78232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7940"/>
                </a:lnSpc>
              </a:pPr>
              <a:r>
                <a:rPr lang="ja-JP" sz="4000" b="0" i="0" u="none" strike="noStrike" spc="-100">
                  <a:solidFill>
                    <a:srgbClr val="EEE7D3"/>
                  </a:solidFill>
                  <a:ea typeface="THELuxGoEB"/>
                </a:rPr>
                <a:t>・</a:t>
              </a:r>
              <a:r>
                <a:rPr lang="en-US" sz="4000" b="0" i="0" u="none" strike="noStrike" spc="-100">
                  <a:solidFill>
                    <a:srgbClr val="EEE7D3"/>
                  </a:solidFill>
                  <a:latin typeface="THELuxGoEB"/>
                </a:rPr>
                <a:t>MVC </a:t>
              </a:r>
              <a:r>
                <a:rPr lang="ko-KR" sz="4000" b="0" i="0" u="none" strike="noStrike" spc="-100">
                  <a:solidFill>
                    <a:srgbClr val="EEE7D3"/>
                  </a:solidFill>
                  <a:ea typeface="THELuxGoEB"/>
                </a:rPr>
                <a:t>구조도</a:t>
              </a:r>
              <a:r>
                <a:rPr lang="en-US" sz="4000" b="0" i="0" u="none" strike="noStrike" spc="-100">
                  <a:solidFill>
                    <a:srgbClr val="EEE7D3"/>
                  </a:solidFill>
                  <a:latin typeface="THELuxGoEB"/>
                </a:rPr>
                <a:t> - Profile(Member)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0" y="1358900"/>
              <a:ext cx="102108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대부분의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기능들은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MVC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패턴에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의해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설계되었습니다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.</a:t>
              </a:r>
            </a:p>
            <a:p>
              <a:pPr lvl="0" algn="l">
                <a:lnSpc>
                  <a:spcPct val="124499"/>
                </a:lnSpc>
              </a:pP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그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중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주요한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기능인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가지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대해서만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보여드리려고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합니다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.(Member, Board)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9300" y="5321300"/>
              <a:ext cx="4584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Model - member.java(javabeans)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753100" y="5842000"/>
              <a:ext cx="2197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View(profile.jsp)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00" y="3175000"/>
              <a:ext cx="2578100" cy="199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700" b="1" i="0" u="none" strike="noStrike">
                  <a:solidFill>
                    <a:srgbClr val="000000"/>
                  </a:solidFill>
                  <a:latin typeface="Noto Sans CJK KR Regular"/>
                </a:rPr>
                <a:t>if(update){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3700" b="1" i="0" u="none" strike="noStrike">
                  <a:solidFill>
                    <a:srgbClr val="000000"/>
                  </a:solidFill>
                  <a:latin typeface="Noto Sans CJK KR Regular"/>
                </a:rPr>
                <a:t>…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3700" b="1" i="0" u="none" strike="noStrike">
                  <a:solidFill>
                    <a:srgbClr val="000000"/>
                  </a:solidFill>
                  <a:latin typeface="Noto Sans CJK KR Regular"/>
                </a:rPr>
                <a:t>}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208000" y="5765800"/>
              <a:ext cx="40132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Controller(profileprocess.jsp)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2500" y="6515100"/>
              <a:ext cx="2298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DBCP(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커넥션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풀링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49300" y="711200"/>
            <a:ext cx="17005300" cy="9118600"/>
            <a:chOff x="749300" y="711200"/>
            <a:chExt cx="17005300" cy="91186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2743200"/>
              <a:ext cx="3822700" cy="28956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300" y="3073400"/>
              <a:ext cx="2946400" cy="207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7658100"/>
              <a:ext cx="2171700" cy="2171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0900" y="8280400"/>
              <a:ext cx="2133600" cy="13081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39600" y="2743200"/>
              <a:ext cx="3822700" cy="28956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820000">
              <a:off x="8890000" y="4965700"/>
              <a:ext cx="3378200" cy="17399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9700" y="3924300"/>
              <a:ext cx="1460500" cy="520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83800" y="3924300"/>
              <a:ext cx="1460500" cy="520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231900" y="6451600"/>
              <a:ext cx="1460500" cy="5207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9200" y="3403600"/>
              <a:ext cx="1981200" cy="1574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6500" y="3098800"/>
              <a:ext cx="2400300" cy="20447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004800" y="3048000"/>
              <a:ext cx="2006600" cy="20955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397000" y="1358900"/>
              <a:ext cx="10210800" cy="812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대부분의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기능들은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MVC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패턴에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의해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설계되었습니다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.</a:t>
              </a:r>
            </a:p>
            <a:p>
              <a:pPr lvl="0" algn="l">
                <a:lnSpc>
                  <a:spcPct val="124499"/>
                </a:lnSpc>
              </a:pP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그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중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주요한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기능인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가지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기능에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대해서만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보여드리려고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합니다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.(Member, Board)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9300" y="5321300"/>
              <a:ext cx="4584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Model - member.java(javabeans)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420600" y="5854700"/>
              <a:ext cx="53340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Controller(tcprocess.jsp, tchitcount.jsp)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22500" y="6515100"/>
              <a:ext cx="2298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DBCP(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커넥션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2200" b="1" i="0" u="none" strike="noStrike">
                  <a:solidFill>
                    <a:srgbClr val="FFFFFF"/>
                  </a:solidFill>
                  <a:ea typeface="THELuxGoR"/>
                </a:rPr>
                <a:t>풀링</a:t>
              </a: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12800" y="711200"/>
              <a:ext cx="78232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7940"/>
                </a:lnSpc>
              </a:pPr>
              <a:r>
                <a:rPr lang="ja-JP" sz="4000" b="0" i="0" u="none" strike="noStrike" spc="-100">
                  <a:solidFill>
                    <a:srgbClr val="EEE7D3"/>
                  </a:solidFill>
                  <a:ea typeface="THELuxGoEB"/>
                </a:rPr>
                <a:t>・</a:t>
              </a:r>
              <a:r>
                <a:rPr lang="en-US" sz="4000" b="0" i="0" u="none" strike="noStrike" spc="-100">
                  <a:solidFill>
                    <a:srgbClr val="EEE7D3"/>
                  </a:solidFill>
                  <a:latin typeface="THELuxGoEB"/>
                </a:rPr>
                <a:t>MVC </a:t>
              </a:r>
              <a:r>
                <a:rPr lang="ko-KR" sz="4000" b="0" i="0" u="none" strike="noStrike" spc="-100">
                  <a:solidFill>
                    <a:srgbClr val="EEE7D3"/>
                  </a:solidFill>
                  <a:ea typeface="THELuxGoEB"/>
                </a:rPr>
                <a:t>구조도</a:t>
              </a:r>
              <a:r>
                <a:rPr lang="en-US" sz="4000" b="0" i="0" u="none" strike="noStrike" spc="-100">
                  <a:solidFill>
                    <a:srgbClr val="EEE7D3"/>
                  </a:solidFill>
                  <a:latin typeface="THELuxGoEB"/>
                </a:rPr>
                <a:t> - Board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57700" y="5829300"/>
              <a:ext cx="67310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900" b="1" i="0" u="none" strike="noStrike">
                  <a:solidFill>
                    <a:srgbClr val="FFFFFF"/>
                  </a:solidFill>
                  <a:latin typeface="THELuxGoR"/>
                </a:rPr>
                <a:t>View(tripcommunity.jsp, tcshow.jsp, tcwrite.jsp, tcupdate.jsp)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 dirty="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 dirty="0">
                <a:solidFill>
                  <a:srgbClr val="EEE7D3"/>
                </a:solidFill>
                <a:ea typeface="THELuxGoEB"/>
              </a:rPr>
              <a:t>파일</a:t>
            </a:r>
            <a:r>
              <a:rPr lang="en-US" sz="4000" b="0" i="0" u="none" strike="noStrike" spc="-100" dirty="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 dirty="0">
                <a:solidFill>
                  <a:srgbClr val="EEE7D3"/>
                </a:solidFill>
                <a:ea typeface="THELuxGoEB"/>
              </a:rPr>
              <a:t>구성도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600" y="7378700"/>
            <a:ext cx="4279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board.java(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게시판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), boardDBCP.java, member.java(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프로필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), memberDBCP.java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927100" y="1435100"/>
            <a:ext cx="17487900" cy="6756400"/>
            <a:chOff x="927100" y="1435100"/>
            <a:chExt cx="17487900" cy="6756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0" y="1841500"/>
              <a:ext cx="139700" cy="5969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500" y="1828800"/>
              <a:ext cx="139700" cy="5969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500" y="2844800"/>
              <a:ext cx="139700" cy="5969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8900" y="3911600"/>
              <a:ext cx="7962900" cy="3683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900" y="4673600"/>
              <a:ext cx="139700" cy="5969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6200" y="5676900"/>
              <a:ext cx="139700" cy="5969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900" y="6743700"/>
              <a:ext cx="139700" cy="5969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3700" y="4673600"/>
              <a:ext cx="139700" cy="5969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700" y="5676900"/>
              <a:ext cx="2616200" cy="5588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9100" y="5676900"/>
              <a:ext cx="2616200" cy="5588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1800" y="5676900"/>
              <a:ext cx="2616200" cy="5588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3300" y="6743700"/>
              <a:ext cx="1219200" cy="2540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500" y="6743700"/>
              <a:ext cx="139700" cy="596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2600" y="6743700"/>
              <a:ext cx="139700" cy="5969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1500" y="6565900"/>
              <a:ext cx="1854200" cy="2540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27200" y="5676900"/>
              <a:ext cx="26162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8300" y="6743700"/>
              <a:ext cx="139700" cy="5969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7988300" y="1435100"/>
              <a:ext cx="1155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JSPBOK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354300" y="1435100"/>
              <a:ext cx="11557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 dirty="0">
                  <a:solidFill>
                    <a:srgbClr val="FFFFFF"/>
                  </a:solidFill>
                  <a:latin typeface="THELuxGoR"/>
                </a:rPr>
                <a:t>Servers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119100" y="2451100"/>
              <a:ext cx="5118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Tomcat v9.0 Server at localhost-config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229600" y="2425700"/>
              <a:ext cx="495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src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140700" y="3492500"/>
              <a:ext cx="876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main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79500" y="4279900"/>
              <a:ext cx="876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main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788400" y="4254500"/>
              <a:ext cx="13208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webapp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30300" y="5283200"/>
              <a:ext cx="8763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java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27100" y="6350000"/>
              <a:ext cx="1308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javabean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363200" y="3911600"/>
              <a:ext cx="69977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*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기존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실습때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진행했던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파일들과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같이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존재하기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때문에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,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프로젝트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파일만을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기술합니다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864600" y="5283200"/>
              <a:ext cx="13208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Project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931400" y="5334000"/>
              <a:ext cx="18288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24499"/>
                </a:lnSpc>
                <a:buClr>
                  <a:srgbClr val="FD8A69"/>
                </a:buClr>
                <a:buFont typeface="Arial"/>
                <a:buChar char="●"/>
              </a:pP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실제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프로젝트</a:t>
              </a:r>
              <a:r>
                <a:rPr lang="en-US" sz="1500" b="1" i="0" u="none" strike="noStrike">
                  <a:solidFill>
                    <a:srgbClr val="FD8A69"/>
                  </a:solidFill>
                  <a:latin typeface="THELuxGoR"/>
                </a:rPr>
                <a:t> </a:t>
              </a:r>
              <a:r>
                <a:rPr lang="ko-KR" sz="1500" b="1" i="0" u="none" strike="noStrike">
                  <a:solidFill>
                    <a:srgbClr val="FD8A69"/>
                  </a:solidFill>
                  <a:ea typeface="THELuxGoR"/>
                </a:rPr>
                <a:t>파일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286500" y="6350000"/>
              <a:ext cx="13208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assets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801100" y="6350000"/>
              <a:ext cx="14986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Controller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722100" y="6350000"/>
              <a:ext cx="7366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css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6649700" y="6261100"/>
              <a:ext cx="9271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View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5346700" y="7086600"/>
              <a:ext cx="1155700" cy="723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NationInfo</a:t>
              </a:r>
            </a:p>
            <a:p>
              <a:pPr lvl="0" algn="l">
                <a:lnSpc>
                  <a:spcPct val="124499"/>
                </a:lnSpc>
              </a:pP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(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국가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소개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관련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이미지들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)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6667500" y="7073900"/>
              <a:ext cx="1422400" cy="279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ko-KR" sz="1600" b="1" i="0" u="none" strike="noStrike">
                  <a:solidFill>
                    <a:srgbClr val="FFFFFF"/>
                  </a:solidFill>
                  <a:ea typeface="THELuxGoR"/>
                </a:rPr>
                <a:t>기타</a:t>
              </a:r>
              <a:r>
                <a:rPr lang="en-US" sz="16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600" b="1" i="0" u="none" strike="noStrike">
                  <a:solidFill>
                    <a:srgbClr val="FFFFFF"/>
                  </a:solidFill>
                  <a:ea typeface="THELuxGoR"/>
                </a:rPr>
                <a:t>이미지들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0883900" y="7429500"/>
              <a:ext cx="23749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1" i="0" u="none" strike="noStrike">
                  <a:solidFill>
                    <a:srgbClr val="FFFFFF"/>
                  </a:solidFill>
                  <a:latin typeface="THELuxGoR"/>
                </a:rPr>
                <a:t>index, login, nationalinfo,</a:t>
              </a:r>
            </a:p>
            <a:p>
              <a:pPr lvl="0" algn="l">
                <a:lnSpc>
                  <a:spcPct val="124499"/>
                </a:lnSpc>
              </a:pPr>
              <a:r>
                <a:rPr lang="en-US" sz="1500" b="1" i="0" u="none" strike="noStrike">
                  <a:solidFill>
                    <a:srgbClr val="FFFFFF"/>
                  </a:solidFill>
                  <a:latin typeface="THELuxGoR"/>
                </a:rPr>
                <a:t>profile, signup.css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318500" y="7467600"/>
              <a:ext cx="23749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1" i="0" u="none" strike="noStrike">
                  <a:solidFill>
                    <a:srgbClr val="FFFFFF"/>
                  </a:solidFill>
                  <a:latin typeface="THELuxGoR"/>
                </a:rPr>
                <a:t>DBConn, Login, signup, tchitcount, tcprocess.jsp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4300200" y="6299200"/>
              <a:ext cx="8636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2200" b="1" i="0" u="none" strike="noStrike">
                  <a:solidFill>
                    <a:srgbClr val="FFFFFF"/>
                  </a:solidFill>
                  <a:latin typeface="THELuxGoR"/>
                </a:rPr>
                <a:t>JS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309600" y="7429500"/>
              <a:ext cx="2374900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500" b="1" i="0" u="none" strike="noStrike">
                  <a:solidFill>
                    <a:srgbClr val="FFFFFF"/>
                  </a:solidFill>
                  <a:latin typeface="THELuxGoR"/>
                </a:rPr>
                <a:t>Chatbot.js, delete.js, index.js, nationalinfo.js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5506700" y="7213600"/>
              <a:ext cx="1155700" cy="723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NationInfo</a:t>
              </a:r>
            </a:p>
            <a:p>
              <a:pPr lvl="0" algn="l">
                <a:lnSpc>
                  <a:spcPct val="124499"/>
                </a:lnSpc>
              </a:pP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(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국가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소개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</a:t>
              </a:r>
              <a:r>
                <a:rPr lang="ko-KR" sz="1300" b="1" i="0" u="none" strike="noStrike">
                  <a:solidFill>
                    <a:srgbClr val="FFFFFF"/>
                  </a:solidFill>
                  <a:ea typeface="THELuxGoR"/>
                </a:rPr>
                <a:t>관련</a:t>
              </a: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 View)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6865600" y="6972300"/>
              <a:ext cx="1549400" cy="1219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4499"/>
                </a:lnSpc>
              </a:pPr>
              <a:r>
                <a:rPr lang="en-US" sz="1300" b="1" i="0" u="none" strike="noStrike">
                  <a:solidFill>
                    <a:srgbClr val="FFFFFF"/>
                  </a:solidFill>
                  <a:latin typeface="THELuxGoR"/>
                </a:rPr>
                <a:t>Chatbot, index, login, profile, signup, tcshow, tcupdate, tcwrite, tripcommunity. jsp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095500"/>
            <a:ext cx="8394700" cy="5613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ERD &amp;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스키마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13900" y="2159000"/>
            <a:ext cx="3733800" cy="374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Member(</a:t>
            </a:r>
            <a:r>
              <a:rPr lang="ko-KR" sz="2200" b="1" i="0" u="none" strike="noStrike">
                <a:solidFill>
                  <a:srgbClr val="FEEFC5"/>
                </a:solidFill>
                <a:ea typeface="THELuxGoR"/>
              </a:rPr>
              <a:t>유저</a:t>
            </a: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EEFC5"/>
                </a:solidFill>
                <a:ea typeface="THELuxGoR"/>
              </a:rPr>
              <a:t>프로필</a:t>
            </a: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EEFC5"/>
                </a:solidFill>
                <a:ea typeface="THELuxGoR"/>
              </a:rPr>
              <a:t>데이터</a:t>
            </a: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id VARCHAR(30)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password VARCHAR(30)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email VARCHAR(30)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name VARCHAR(30)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age VARCHAR(10)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sex VARCHAR(10)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>
              <a:solidFill>
                <a:srgbClr val="FFFFFF"/>
              </a:solidFill>
              <a:latin typeface="THELuxGo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PRIMARY KEY: 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8100" y="2159000"/>
            <a:ext cx="3733800" cy="374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Board(</a:t>
            </a:r>
            <a:r>
              <a:rPr lang="ko-KR" sz="2200" b="1" i="0" u="none" strike="noStrike">
                <a:solidFill>
                  <a:srgbClr val="FEEFC5"/>
                </a:solidFill>
                <a:ea typeface="THELuxGoR"/>
              </a:rPr>
              <a:t>게시판</a:t>
            </a: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EEFC5"/>
                </a:solidFill>
                <a:ea typeface="THELuxGoR"/>
              </a:rPr>
              <a:t>데이터</a:t>
            </a:r>
            <a:r>
              <a:rPr lang="en-US" sz="2200" b="1" i="0" u="none" strike="noStrike">
                <a:solidFill>
                  <a:srgbClr val="FEEFC5"/>
                </a:solidFill>
                <a:latin typeface="THELuxGoR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num INT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writer VARCHAR(20)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title VARCHAR(50)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content VARCHAR(5000)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Hitcount INT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created DATETIME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>
              <a:solidFill>
                <a:srgbClr val="FFFFFF"/>
              </a:solidFill>
              <a:latin typeface="THELuxGo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PRIMARY KEY: num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591300" y="5321300"/>
            <a:ext cx="5410200" cy="76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적용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기술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76700" y="3492500"/>
            <a:ext cx="34544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400" b="0" i="0" u="none" strike="noStrike" spc="-100">
                <a:solidFill>
                  <a:srgbClr val="FEEFC5"/>
                </a:solidFill>
                <a:latin typeface="THELuxGoR"/>
              </a:rPr>
              <a:t>Frontend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Bootstrap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HTML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CSS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JS(Jquery)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OpenAI - API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99800" y="3492500"/>
            <a:ext cx="40132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400" b="0" i="0" u="none" strike="noStrike" spc="-100">
                <a:solidFill>
                  <a:srgbClr val="FEEFC5"/>
                </a:solidFill>
                <a:latin typeface="THELuxGoR"/>
              </a:rPr>
              <a:t>Backend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MySQL(Workbench)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DBCP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FFFFFF"/>
                </a:solidFill>
                <a:latin typeface="THELuxGoR"/>
              </a:rPr>
              <a:t>Tomcat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73300"/>
            <a:ext cx="5283200" cy="580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73300"/>
            <a:ext cx="5232400" cy="580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2300" y="2273300"/>
            <a:ext cx="4508500" cy="269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300" y="5803900"/>
            <a:ext cx="4495800" cy="238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1562100"/>
            <a:ext cx="241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로그인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&amp;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회원가입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7200" y="80645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Login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5600" y="80772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SignUP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16100" y="1803400"/>
            <a:ext cx="243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Fail Feedback to Client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62100" y="53721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Success Feedback to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133600"/>
            <a:ext cx="8674100" cy="443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177800"/>
            <a:ext cx="72009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300" y="3263900"/>
            <a:ext cx="7200900" cy="322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6578600"/>
            <a:ext cx="7048500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1562100"/>
            <a:ext cx="241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메인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화면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7797800"/>
            <a:ext cx="7162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로그인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성공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이후에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메인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화면으로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이동하게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된다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메인화면의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상단에는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주요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기능들이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나열되어있고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페이지를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하단으로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내리게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되면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사이트의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주요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기능들에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대해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설명이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등장한다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97100"/>
            <a:ext cx="6261100" cy="361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00" y="2171700"/>
            <a:ext cx="6172200" cy="2768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7000" y="1562100"/>
            <a:ext cx="241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프로필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1100" y="7797800"/>
            <a:ext cx="11811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프로필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수정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페이지에서는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Member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릴레이션에서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Primary Key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인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ID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제외한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나머지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속성들에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대해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수정할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있다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수정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이후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사용자에게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성공의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피드백을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보여준다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4700" y="5969000"/>
            <a:ext cx="92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Profile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300" y="1562100"/>
            <a:ext cx="441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Update success feedback to Client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71700"/>
            <a:ext cx="7721600" cy="508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00" y="723900"/>
            <a:ext cx="3390900" cy="254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0" y="723900"/>
            <a:ext cx="3454400" cy="254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3911600"/>
            <a:ext cx="3390900" cy="246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0" y="3911600"/>
            <a:ext cx="34544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100" y="7239000"/>
            <a:ext cx="3390900" cy="246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0" y="7239000"/>
            <a:ext cx="3454400" cy="250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00" y="1562100"/>
            <a:ext cx="441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국가들에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대한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소개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페이지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2800" y="7937500"/>
            <a:ext cx="8191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국가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소개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페이지에서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사용자가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원하는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국가들의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소재별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관광지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정보를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열람할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FFFFF"/>
                </a:solidFill>
                <a:ea typeface="THELuxGoR"/>
              </a:rPr>
              <a:t>있다</a:t>
            </a: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75900" y="3327400"/>
            <a:ext cx="154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South Korea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60600" y="3327400"/>
            <a:ext cx="154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North Korea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31500" y="6438900"/>
            <a:ext cx="85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China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28900" y="6438900"/>
            <a:ext cx="800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Japan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42600" y="9753600"/>
            <a:ext cx="1028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Taiwan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28900" y="9817100"/>
            <a:ext cx="134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Mongolia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120900"/>
            <a:ext cx="88900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0" y="241300"/>
            <a:ext cx="6578600" cy="293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0" y="3619500"/>
            <a:ext cx="6578600" cy="259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0" y="6692900"/>
            <a:ext cx="6591300" cy="3009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1562100"/>
            <a:ext cx="876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국가들의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방문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후기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0" y="6299200"/>
            <a:ext cx="201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Tripcommunity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70000" y="3175000"/>
            <a:ext cx="90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Write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65200" y="6286500"/>
            <a:ext cx="201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Detail 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65200" y="9702800"/>
            <a:ext cx="201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Fix &amp; Update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7000" y="7162800"/>
            <a:ext cx="87630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사용자는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게시판의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전체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글을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있고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고유번호를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누르면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자세하게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있다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또한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하단의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'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글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쓰기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'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버튼을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눌러서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글을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작성할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있다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본인의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글에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대해서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수정과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삭제의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권한이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존재하지만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본인이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아닌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다른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사람의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작성된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글은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수정하거나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삭제할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없다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3848100"/>
            <a:ext cx="42672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1016000"/>
            <a:ext cx="1485900" cy="2209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104900"/>
            <a:ext cx="1308100" cy="203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6700" y="1054100"/>
            <a:ext cx="9779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ja-JP" sz="6600" b="0" i="0" u="none" strike="noStrike" spc="-100">
                <a:solidFill>
                  <a:srgbClr val="455566"/>
                </a:solidFill>
                <a:ea typeface="조선굵은고딕"/>
              </a:rPr>
              <a:t>木叉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596900"/>
            <a:ext cx="312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EEE7D3"/>
                </a:solidFill>
                <a:ea typeface="THELuxGoEB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700" y="3136900"/>
            <a:ext cx="4267200" cy="71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700" y="3848100"/>
            <a:ext cx="42672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3848100"/>
            <a:ext cx="4267200" cy="476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3136900"/>
            <a:ext cx="4267200" cy="711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635500" y="3263900"/>
            <a:ext cx="334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5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개발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배경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및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일정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3136900"/>
            <a:ext cx="4267200" cy="71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02700" y="3263900"/>
            <a:ext cx="334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5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개발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내용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요점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12700" y="3276600"/>
            <a:ext cx="4254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5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구성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(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조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)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700" y="5867400"/>
            <a:ext cx="4267200" cy="71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5867400"/>
            <a:ext cx="4267200" cy="71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635500" y="6007100"/>
            <a:ext cx="334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5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적용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기술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5867400"/>
            <a:ext cx="4267200" cy="711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902700" y="6007100"/>
            <a:ext cx="3340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5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구현</a:t>
            </a:r>
            <a:r>
              <a:rPr lang="en-US" sz="25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500" b="0" i="0" u="none" strike="noStrike" spc="-100">
                <a:solidFill>
                  <a:srgbClr val="455566"/>
                </a:solidFill>
                <a:ea typeface="THELuxGoEB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50800" y="6032500"/>
            <a:ext cx="4343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ja-JP" sz="2100" b="0" i="0" u="none" strike="noStrike" spc="-100">
                <a:solidFill>
                  <a:srgbClr val="455566"/>
                </a:solidFill>
                <a:ea typeface="THELuxGoEB"/>
              </a:rPr>
              <a:t>・</a:t>
            </a:r>
            <a:r>
              <a:rPr lang="ko-KR" sz="2100" b="0" i="0" u="none" strike="noStrike" spc="-100">
                <a:solidFill>
                  <a:srgbClr val="455566"/>
                </a:solidFill>
                <a:ea typeface="THELuxGoEB"/>
              </a:rPr>
              <a:t>기대효과</a:t>
            </a:r>
            <a:r>
              <a:rPr lang="en-US" sz="21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100" b="0" i="0" u="none" strike="noStrike" spc="-100">
                <a:solidFill>
                  <a:srgbClr val="455566"/>
                </a:solidFill>
                <a:ea typeface="THELuxGoEB"/>
              </a:rPr>
              <a:t>및</a:t>
            </a:r>
            <a:r>
              <a:rPr lang="en-US" sz="21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100" b="0" i="0" u="none" strike="noStrike" spc="-100">
                <a:solidFill>
                  <a:srgbClr val="455566"/>
                </a:solidFill>
                <a:ea typeface="THELuxGoEB"/>
              </a:rPr>
              <a:t>기타</a:t>
            </a:r>
            <a:r>
              <a:rPr lang="en-US" sz="2100" b="0" i="0" u="none" strike="noStrike" spc="-100">
                <a:solidFill>
                  <a:srgbClr val="455566"/>
                </a:solidFill>
                <a:latin typeface="THELuxGoEB"/>
              </a:rPr>
              <a:t> </a:t>
            </a:r>
            <a:r>
              <a:rPr lang="ko-KR" sz="2100" b="0" i="0" u="none" strike="noStrike" spc="-100">
                <a:solidFill>
                  <a:srgbClr val="455566"/>
                </a:solidFill>
                <a:ea typeface="THELuxGoEB"/>
              </a:rPr>
              <a:t>항목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73600" y="4546600"/>
            <a:ext cx="3314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배경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-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배경과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레퍼런스</a:t>
            </a:r>
          </a:p>
          <a:p>
            <a:pPr lvl="0" algn="l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일정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55100" y="4724400"/>
            <a:ext cx="359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내용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요점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-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주요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기능들의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소개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5000" y="4203700"/>
            <a:ext cx="3314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시스템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구성도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2. MVC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구조도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파일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구성도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4. ERD &amp;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스키마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13300" y="7251700"/>
            <a:ext cx="33147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1. Frontend Tech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2. Backend Teck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6718300"/>
            <a:ext cx="39243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로그인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회원가입</a:t>
            </a:r>
          </a:p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2.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프로필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국가들의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소개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4.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국가들의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방문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후기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</a:p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5.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6.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관련</a:t>
            </a:r>
            <a:r>
              <a:rPr lang="en-US" sz="16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FFFFFF"/>
                </a:solidFill>
                <a:ea typeface="THELuxGoR"/>
              </a:rPr>
              <a:t>챗봇</a:t>
            </a:r>
          </a:p>
          <a:p>
            <a:pPr lvl="0" algn="l">
              <a:lnSpc>
                <a:spcPct val="124499"/>
              </a:lnSpc>
            </a:pPr>
            <a:endParaRPr lang="ko-KR" sz="1600" b="1" i="0" u="none" strike="noStrike">
              <a:solidFill>
                <a:srgbClr val="FFFFFF"/>
              </a:solidFill>
              <a:ea typeface="THELuxGo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335000" y="6896100"/>
            <a:ext cx="3314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기대효과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향후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내용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참고자료</a:t>
            </a:r>
          </a:p>
          <a:p>
            <a:pPr marL="342900" lvl="0" indent="-342900" algn="l">
              <a:lnSpc>
                <a:spcPct val="124499"/>
              </a:lnSpc>
              <a:buAutoNum type="arabicPeriod"/>
            </a:pP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시연</a:t>
            </a:r>
            <a:r>
              <a:rPr lang="en-US" sz="18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FFFFFF"/>
                </a:solidFill>
                <a:ea typeface="THELuxGoR"/>
              </a:rPr>
              <a:t>영상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229100" y="1193800"/>
            <a:ext cx="7797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3000" b="0" i="0" u="none" strike="noStrike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3000" b="0" i="0" u="none" strike="noStrike">
                <a:solidFill>
                  <a:srgbClr val="EEE7D3"/>
                </a:solidFill>
                <a:ea typeface="THELuxGoEB"/>
              </a:rPr>
              <a:t>목차를</a:t>
            </a:r>
            <a:r>
              <a:rPr lang="en-US" sz="3000" b="0" i="0" u="none" strike="noStrike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3000" b="0" i="0" u="none" strike="noStrike">
                <a:solidFill>
                  <a:srgbClr val="EEE7D3"/>
                </a:solidFill>
                <a:ea typeface="THELuxGoEB"/>
              </a:rPr>
              <a:t>소개합니다</a:t>
            </a:r>
            <a:r>
              <a:rPr lang="en-US" sz="3000" b="0" i="0" u="none" strike="noStrike">
                <a:solidFill>
                  <a:srgbClr val="EEE7D3"/>
                </a:solidFill>
                <a:latin typeface="THELuxGoEB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08500" y="1905000"/>
            <a:ext cx="12446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배경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일정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2.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내용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요점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3.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시스템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MVC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파일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구성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(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조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)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도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4.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적용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기술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5.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구현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결과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6.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기대효과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향후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개발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내용</a:t>
            </a:r>
            <a:r>
              <a:rPr lang="en-US" sz="1800" b="0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800" b="0" i="0" u="none" strike="noStrike">
                <a:solidFill>
                  <a:srgbClr val="FFFFFF"/>
                </a:solidFill>
                <a:ea typeface="THELuxGoR"/>
              </a:rPr>
              <a:t>참고자료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24000" y="596900"/>
            <a:ext cx="2882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EEE7D3"/>
                </a:solidFill>
                <a:latin typeface="THELuxGoEB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209800"/>
            <a:ext cx="9232900" cy="345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1968500"/>
            <a:ext cx="6946900" cy="266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7000" y="1562100"/>
            <a:ext cx="241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로그인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&amp;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회원가입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100" y="5803900"/>
            <a:ext cx="819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Detail View(Can not fix &amp; delete other people's contents)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25400" y="4800600"/>
            <a:ext cx="3657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FFFFF"/>
                </a:solidFill>
                <a:latin typeface="THELuxGoR"/>
              </a:rPr>
              <a:t>Delete Feedback to Client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000" y="7366000"/>
            <a:ext cx="154178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게시글의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수정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또한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프로필과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같이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Board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릴레이션의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Primary Key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Writer(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작성자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)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수정할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없으며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게시된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최초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일시는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수정할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없다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게시글의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삭제를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원할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경우에는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사용자에게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번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체크한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삭제되도록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구현하였다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2070100"/>
            <a:ext cx="4648200" cy="464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84400"/>
            <a:ext cx="39751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00" y="2184400"/>
            <a:ext cx="4203700" cy="426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6731000"/>
            <a:ext cx="3797300" cy="3365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15621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0900" y="7442200"/>
            <a:ext cx="9842500" cy="207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페이지는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외부에서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이미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만들어진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페이지를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Link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하는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방법으로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구현하였다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. 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해당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페이지는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여러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뉴스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기사에도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자주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등장했다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빅데이터로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학습한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인공지능이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알려주는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사이트로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FFFFF"/>
                </a:solidFill>
                <a:ea typeface="THELuxGoR"/>
              </a:rPr>
              <a:t>유명하다</a:t>
            </a:r>
            <a:r>
              <a:rPr lang="en-US" sz="2200" b="1" i="0" u="none" strike="noStrike" dirty="0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082800"/>
            <a:ext cx="12700000" cy="6019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7000" y="1562100"/>
            <a:ext cx="241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관련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챗봇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8699500"/>
            <a:ext cx="154178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Open AI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Chat-GPT 3.5 turbo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모델을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사용한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API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사용해서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사용자가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원하는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다양한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(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국가에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대한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관광지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음식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여행루트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추천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등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)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즉시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챗봇을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통하여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물어보고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답을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받을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있다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0" y="1866900"/>
            <a:ext cx="3937000" cy="393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754100" y="2832100"/>
            <a:ext cx="2679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100" b="0" i="0" u="none" strike="noStrike" spc="-200">
                <a:solidFill>
                  <a:srgbClr val="455566"/>
                </a:solidFill>
                <a:ea typeface="THELuxGoEB"/>
              </a:rPr>
              <a:t>기대효과</a:t>
            </a:r>
            <a:r>
              <a:rPr lang="en-US" sz="3100" b="0" i="0" u="none" strike="noStrike" spc="-200">
                <a:solidFill>
                  <a:srgbClr val="455566"/>
                </a:solidFill>
                <a:latin typeface="THELuxGoEB"/>
              </a:rPr>
              <a:t> 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0" y="3822700"/>
            <a:ext cx="31242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601700" y="41910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개인</a:t>
            </a:r>
            <a:r>
              <a:rPr lang="en-US" sz="18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맞춤형</a:t>
            </a:r>
            <a:r>
              <a:rPr lang="en-US" sz="18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문화</a:t>
            </a:r>
            <a:r>
              <a:rPr lang="en-US" sz="18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관광</a:t>
            </a:r>
            <a:r>
              <a:rPr lang="en-US" sz="18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정보</a:t>
            </a:r>
            <a:r>
              <a:rPr lang="en-US" sz="18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1800" b="1" i="0" u="none" strike="noStrike">
                <a:solidFill>
                  <a:srgbClr val="455566"/>
                </a:solidFill>
                <a:ea typeface="THELuxGoR"/>
              </a:rPr>
              <a:t>제공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866900"/>
            <a:ext cx="3937000" cy="393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2300" y="2832100"/>
            <a:ext cx="2679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100" b="0" i="0" u="none" strike="noStrike">
                <a:solidFill>
                  <a:srgbClr val="455566"/>
                </a:solidFill>
                <a:ea typeface="THELuxGoEB"/>
              </a:rPr>
              <a:t>기대효과</a:t>
            </a:r>
            <a:r>
              <a:rPr lang="en-US" sz="3100" b="0" i="0" u="none" strike="noStrike">
                <a:solidFill>
                  <a:srgbClr val="455566"/>
                </a:solidFill>
                <a:latin typeface="THELuxGoEB"/>
              </a:rPr>
              <a:t> 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3822700"/>
            <a:ext cx="31242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78000" y="4216400"/>
            <a:ext cx="292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455566"/>
                </a:solidFill>
                <a:ea typeface="THELuxGoR"/>
              </a:rPr>
              <a:t>관광객</a:t>
            </a:r>
            <a:r>
              <a:rPr lang="en-US" sz="20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455566"/>
                </a:solidFill>
                <a:ea typeface="THELuxGoR"/>
              </a:rPr>
              <a:t>유치</a:t>
            </a:r>
            <a:r>
              <a:rPr lang="en-US" sz="20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455566"/>
                </a:solidFill>
                <a:ea typeface="THELuxGoR"/>
              </a:rPr>
              <a:t>및</a:t>
            </a:r>
            <a:r>
              <a:rPr lang="en-US" sz="20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455566"/>
                </a:solidFill>
                <a:ea typeface="THELuxGoR"/>
              </a:rPr>
              <a:t>경제</a:t>
            </a:r>
            <a:r>
              <a:rPr lang="en-US" sz="2000" b="1" i="0" u="none" strike="noStrike">
                <a:solidFill>
                  <a:srgbClr val="455566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455566"/>
                </a:solidFill>
                <a:ea typeface="THELuxGoR"/>
              </a:rPr>
              <a:t>활성화</a:t>
            </a:r>
            <a:r>
              <a:rPr lang="en-US" sz="2000" b="1" i="0" u="none" strike="noStrike">
                <a:solidFill>
                  <a:srgbClr val="455566"/>
                </a:solidFill>
                <a:latin typeface="THELuxGoR"/>
              </a:rPr>
              <a:t>
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1828800"/>
            <a:ext cx="3937000" cy="393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835900" y="2781300"/>
            <a:ext cx="2679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100" b="0" i="0" u="none" strike="noStrike" spc="-200">
                <a:solidFill>
                  <a:srgbClr val="EEE7D3"/>
                </a:solidFill>
                <a:ea typeface="THELuxGoEB"/>
              </a:rPr>
              <a:t>기대효과</a:t>
            </a:r>
            <a:r>
              <a:rPr lang="en-US" sz="3100" b="0" i="0" u="none" strike="noStrike" spc="-200">
                <a:solidFill>
                  <a:srgbClr val="EEE7D3"/>
                </a:solidFill>
                <a:latin typeface="THELuxGoEB"/>
              </a:rPr>
              <a:t> 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300" y="3784600"/>
            <a:ext cx="31242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42200" y="4305300"/>
            <a:ext cx="3454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정보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접근성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향상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및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사용자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편의성</a:t>
            </a:r>
            <a:r>
              <a:rPr lang="en-US" sz="1600" b="1" i="0" u="none" strike="noStrike">
                <a:solidFill>
                  <a:srgbClr val="EEE7D3"/>
                </a:solidFill>
                <a:latin typeface="THELuxGoR"/>
              </a:rPr>
              <a:t> </a:t>
            </a:r>
            <a:r>
              <a:rPr lang="ko-KR" sz="1600" b="1" i="0" u="none" strike="noStrike">
                <a:solidFill>
                  <a:srgbClr val="EEE7D3"/>
                </a:solidFill>
                <a:ea typeface="THELuxGoR"/>
              </a:rPr>
              <a:t>증대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51400" y="34671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3700" b="0" i="0" u="none" strike="noStrike">
                <a:solidFill>
                  <a:srgbClr val="EEE7D3"/>
                </a:solidFill>
                <a:latin typeface="THELuxGoEB"/>
              </a:rPr>
              <a:t>+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2300" y="3530600"/>
            <a:ext cx="2628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3700" b="0" i="0" u="none" strike="noStrike">
                <a:solidFill>
                  <a:srgbClr val="EEE7D3"/>
                </a:solidFill>
                <a:latin typeface="THELuxGoEB"/>
              </a:rPr>
              <a:t>+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93600" y="6032500"/>
            <a:ext cx="5638800" cy="356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챗봇은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사용자의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관심사와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선호도를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파악하여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맞춤형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관광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정보를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제공할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있습니다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. 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예를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들어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사용자가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역사적인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명소나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전통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문화를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선호한다면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챗봇은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해당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사용자에게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지역의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역사적인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장소나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전통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행사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정보를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추천할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있습니다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. 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이를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통해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관광객들은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자신만의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흥미로운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체험을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할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있으며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지역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문화에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대한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깊은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이해와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관심을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높일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있습니다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8200" y="6083300"/>
            <a:ext cx="4826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관광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사이트는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세계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관광객들에게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 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특정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지역의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매력과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정보를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효과적으로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전달합니다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이는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많은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방문객을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유치하는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데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도움이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되어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지역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경제를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활성화시키고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숙박업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식당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상점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등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관련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산업에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긍정적인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영향을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미칩니다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4800" y="6196445"/>
            <a:ext cx="5029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방문객들은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손쉽게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관광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명소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교통편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숙박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등을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찾을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수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있어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준비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과정에서의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불편함을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줄이고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만족도를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 dirty="0">
                <a:solidFill>
                  <a:srgbClr val="FFFFFF"/>
                </a:solidFill>
                <a:ea typeface="THELuxGoR"/>
              </a:rPr>
              <a:t>높입니다</a:t>
            </a:r>
            <a:r>
              <a:rPr lang="en-US" sz="1900" b="1" i="0" u="none" strike="noStrike" dirty="0">
                <a:solidFill>
                  <a:srgbClr val="FFFFFF"/>
                </a:solidFill>
                <a:latin typeface="THELuxGoR"/>
              </a:rPr>
              <a:t>.
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기대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효과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향후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계획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800" y="2349500"/>
            <a:ext cx="15811500" cy="678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2500" b="1" i="0" u="none" strike="noStrike" dirty="0" err="1">
                <a:solidFill>
                  <a:srgbClr val="FFFFFF"/>
                </a:solidFill>
                <a:ea typeface="THELuxGoR"/>
              </a:rPr>
              <a:t>챗봇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기능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개선</a:t>
            </a:r>
            <a:r>
              <a:rPr lang="en-US" sz="2500" b="1" i="0" u="none" strike="noStrike" dirty="0">
                <a:solidFill>
                  <a:srgbClr val="FEEFC5"/>
                </a:solidFill>
                <a:latin typeface="THELuxGo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생성형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AI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이용한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텍스트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처리와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동시에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이미지를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생성시키고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가공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후처리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시켜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사용자에게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더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도움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되는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정보를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보여주고싶다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2.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더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많은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국가들의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소개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  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동아시아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뿐만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아니라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유럽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북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남미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등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다양한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대륙의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국가들을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소개하고싶다</a:t>
            </a:r>
            <a:r>
              <a:rPr lang="en-US" sz="2500" b="1" i="0" u="none" strike="noStrike" dirty="0">
                <a:solidFill>
                  <a:srgbClr val="FEEFC5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5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직접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구현된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여행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성향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분석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알고리즘이나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AI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모델이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따로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존재한것으로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알고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있는데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직접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API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작성하여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기능을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오픈하고싶다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4.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사용자의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개인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블로그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생성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&amp;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관리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사용자가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작성한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게시물을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바탕으로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en-US" sz="2200" b="1" i="0" u="none" strike="noStrike" dirty="0" err="1">
                <a:solidFill>
                  <a:srgbClr val="FEEFC5"/>
                </a:solidFill>
                <a:latin typeface="THELuxGoR"/>
              </a:rPr>
              <a:t>Velog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en-US" sz="2200" b="1" i="0" u="none" strike="noStrike" dirty="0" err="1">
                <a:solidFill>
                  <a:srgbClr val="FEEFC5"/>
                </a:solidFill>
                <a:latin typeface="THELuxGoR"/>
              </a:rPr>
              <a:t>Tstory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en-US" sz="2200" b="1" i="0" u="none" strike="noStrike" dirty="0" err="1">
                <a:solidFill>
                  <a:srgbClr val="FEEFC5"/>
                </a:solidFill>
                <a:latin typeface="THELuxGoR"/>
              </a:rPr>
              <a:t>Naver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Blog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같은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기능을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추가하여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개인만의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추억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공간을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제공하고싶다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5.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프로필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페이지에서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구체적인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관리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시스템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본인이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작성한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게시글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여행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계획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수립과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같은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정보들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또한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표시해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더욱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많은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정보를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>
                <a:solidFill>
                  <a:srgbClr val="FEEFC5"/>
                </a:solidFill>
                <a:ea typeface="THELuxGoR"/>
              </a:rPr>
              <a:t>관리하게끔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200" b="1" i="0" u="none" strike="noStrike" dirty="0" err="1">
                <a:solidFill>
                  <a:srgbClr val="FEEFC5"/>
                </a:solidFill>
                <a:ea typeface="THELuxGoR"/>
              </a:rPr>
              <a:t>만들고싶다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참고자료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800" y="1739900"/>
            <a:ext cx="10375900" cy="854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2500" b="1" i="0" u="none" strike="noStrike" dirty="0" err="1">
                <a:solidFill>
                  <a:srgbClr val="FFFFFF"/>
                </a:solidFill>
                <a:ea typeface="THELuxGoR"/>
              </a:rPr>
              <a:t>트립소다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(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커뮤니티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사이트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EEFC5"/>
                </a:solidFill>
                <a:latin typeface="THELuxGoR"/>
              </a:rPr>
              <a:t> 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https://tripsoda.com/?area=&amp;areaId=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2. Open API Reference  
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https://platform.openai.com/docs/api-reference/introduction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분석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기능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STTI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https://stti.tripbuilder.co.kr/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EEFC5"/>
                </a:solidFill>
                <a:latin typeface="THELuxGoR"/>
              </a:rPr>
              <a:t>  </a:t>
            </a: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- https://www.tripbuilder.co.kr/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4.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국가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정보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https://namu.wiki/w/%EB%8F%99%EC%95%84%EC%8B%9C%EC%95%84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5. Chat-GPT 4.0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https://chatgpt.com/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6. Tomcat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관련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Reference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-https://metalzang.tistory.com/268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88700" y="1866900"/>
            <a:ext cx="6959600" cy="389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7. JSP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관련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500" b="1" i="0" u="none" strike="noStrike" dirty="0">
                <a:solidFill>
                  <a:srgbClr val="FFFFFF"/>
                </a:solidFill>
                <a:ea typeface="THELuxGoR"/>
              </a:rPr>
              <a:t>모든</a:t>
            </a: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 Reference
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https://rsorry.tistory.com/189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8. DBCP Reference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 https://rsorry.tistory.com/195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FFFFFF"/>
                </a:solidFill>
                <a:latin typeface="THELuxGoR"/>
              </a:rPr>
              <a:t>9. MySQL Reference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 dirty="0">
                <a:solidFill>
                  <a:srgbClr val="FEEFC5"/>
                </a:solidFill>
                <a:latin typeface="THELuxGoR"/>
              </a:rPr>
              <a:t>  -https://dev.mysql.com/doc/</a:t>
            </a:r>
          </a:p>
          <a:p>
            <a:pPr lvl="0" algn="l">
              <a:lnSpc>
                <a:spcPct val="124499"/>
              </a:lnSpc>
            </a:pPr>
            <a:endParaRPr lang="en-US" sz="2200" b="1" i="0" u="none" strike="noStrike" dirty="0">
              <a:solidFill>
                <a:srgbClr val="FEEFC5"/>
              </a:solidFill>
              <a:latin typeface="THELuxG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시연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영상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38300"/>
            <a:ext cx="13338403" cy="7502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0" y="9486900"/>
            <a:ext cx="947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100" dirty="0">
                <a:solidFill>
                  <a:srgbClr val="EEE7D3"/>
                </a:solidFill>
                <a:ea typeface="조선굵은고딕"/>
              </a:rPr>
              <a:t>GitHub</a:t>
            </a:r>
            <a:r>
              <a:rPr lang="en-US" altLang="ko-KR" sz="3100" dirty="0" smtClean="0">
                <a:solidFill>
                  <a:srgbClr val="EEE7D3"/>
                </a:solidFill>
                <a:ea typeface="조선굵은고딕"/>
              </a:rPr>
              <a:t>: </a:t>
            </a:r>
            <a:r>
              <a:rPr lang="en-US" altLang="ko-KR" sz="3100" dirty="0" smtClean="0">
                <a:solidFill>
                  <a:srgbClr val="EEE7D3"/>
                </a:solidFill>
                <a:ea typeface="조선굵은고딕"/>
                <a:hlinkClick r:id="rId3"/>
              </a:rPr>
              <a:t>https</a:t>
            </a:r>
            <a:r>
              <a:rPr lang="en-US" altLang="ko-KR" sz="3100" dirty="0">
                <a:solidFill>
                  <a:srgbClr val="EEE7D3"/>
                </a:solidFill>
                <a:ea typeface="조선굵은고딕"/>
                <a:hlinkClick r:id="rId3"/>
              </a:rPr>
              <a:t>://github.com/LifeIsRightward/WebServer</a:t>
            </a:r>
            <a:endParaRPr lang="ko-KR" sz="3100" b="0" i="0" u="none" strike="noStrike" dirty="0">
              <a:solidFill>
                <a:srgbClr val="EEE7D3"/>
              </a:solidFill>
              <a:ea typeface="조선굵은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94000"/>
            <a:ext cx="6172200" cy="4025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700" y="1714500"/>
            <a:ext cx="59690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3581400"/>
            <a:ext cx="2514600" cy="251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9600" y="69977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비슷한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지리의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동아시아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국가들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17400" y="83312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제각각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다른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문화가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자리매김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함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755900"/>
            <a:ext cx="6946900" cy="417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3390900"/>
            <a:ext cx="6172200" cy="2895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63800" y="72009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의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식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5700" y="72009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예술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놀이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1562100"/>
            <a:ext cx="4394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'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'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카테고리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중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'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소재별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문화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03500"/>
            <a:ext cx="5105400" cy="508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300" y="2603500"/>
            <a:ext cx="6172200" cy="492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759700" y="3937000"/>
            <a:ext cx="2781300" cy="283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400" y="81788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여러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번의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블로그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방문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99900" y="8178800"/>
            <a:ext cx="4432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정보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공유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게시판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(</a:t>
            </a:r>
            <a:r>
              <a:rPr lang="ko-KR" sz="23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  <a:r>
              <a:rPr lang="en-US" sz="2300" b="1" i="0" u="none" strike="noStrike">
                <a:solidFill>
                  <a:srgbClr val="FFFFFF"/>
                </a:solidFill>
                <a:latin typeface="THELuxGo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27300"/>
            <a:ext cx="7632700" cy="605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968500"/>
            <a:ext cx="1600200" cy="558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7000" y="1562100"/>
            <a:ext cx="4394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'TripSoda'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레퍼런싱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4500" y="1955800"/>
            <a:ext cx="7683500" cy="789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특징</a:t>
            </a:r>
          </a:p>
          <a:p>
            <a:pPr lvl="0" algn="l">
              <a:lnSpc>
                <a:spcPct val="124499"/>
              </a:lnSpc>
            </a:pPr>
            <a:endParaRPr lang="ko-KR" sz="3100" b="1" i="0" u="none" strike="noStrike">
              <a:solidFill>
                <a:srgbClr val="FEEFC5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동행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2.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상품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소개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정해진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동행자와의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루트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공유</a:t>
            </a: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4.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성향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분석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원하는</a:t>
            </a:r>
            <a:r>
              <a:rPr lang="en-US" sz="31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기능의</a:t>
            </a:r>
            <a:r>
              <a:rPr lang="en-US" sz="31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부재</a:t>
            </a:r>
            <a:r>
              <a:rPr lang="en-US" sz="3100" b="1" i="0" u="none" strike="noStrike">
                <a:solidFill>
                  <a:srgbClr val="FEEFC5"/>
                </a:solidFill>
                <a:latin typeface="THELuxGoR"/>
              </a:rPr>
              <a:t>, </a:t>
            </a: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추가될</a:t>
            </a:r>
            <a:r>
              <a:rPr lang="en-US" sz="31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요소</a:t>
            </a:r>
            <a:r>
              <a:rPr lang="en-US" sz="31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3100" b="1" i="0" u="none" strike="noStrike">
                <a:solidFill>
                  <a:srgbClr val="FEEFC5"/>
                </a:solidFill>
                <a:ea typeface="THELuxGoR"/>
              </a:rPr>
              <a:t>분석</a:t>
            </a:r>
          </a:p>
          <a:p>
            <a:pPr lvl="0" algn="l">
              <a:lnSpc>
                <a:spcPct val="124499"/>
              </a:lnSpc>
            </a:pPr>
            <a:endParaRPr lang="ko-KR" sz="3100" b="1" i="0" u="none" strike="noStrike">
              <a:solidFill>
                <a:srgbClr val="FEEFC5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1.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커뮤니티가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존재하나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,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같이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여행을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떠날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사람들을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구하는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이다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국가의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정보를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알기에는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부적합한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커뮤니티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성향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2.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후기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작성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페이지의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부재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3.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각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국가의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소재별문화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특징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소개의</a:t>
            </a:r>
            <a:r>
              <a:rPr lang="en-US" sz="22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2200" b="1" i="0" u="none" strike="noStrike">
                <a:solidFill>
                  <a:srgbClr val="FFFFFF"/>
                </a:solidFill>
                <a:ea typeface="THELuxGoR"/>
              </a:rPr>
              <a:t>부재</a:t>
            </a: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  <a:p>
            <a:pPr lvl="0" algn="l">
              <a:lnSpc>
                <a:spcPct val="124499"/>
              </a:lnSpc>
            </a:pPr>
            <a:endParaRPr lang="ko-KR" sz="2200" b="1" i="0" u="none" strike="noStrike">
              <a:solidFill>
                <a:srgbClr val="FFFFFF"/>
              </a:solidFill>
              <a:ea typeface="THELuxG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990600"/>
            <a:ext cx="1485900" cy="220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79500"/>
            <a:ext cx="13081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2616200"/>
            <a:ext cx="13220700" cy="614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30300" y="1028700"/>
            <a:ext cx="17780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ja-JP" sz="6600" b="0" i="0" u="none" strike="noStrike" spc="-100">
                <a:solidFill>
                  <a:srgbClr val="455566"/>
                </a:solidFill>
                <a:ea typeface="조선굵은고딕"/>
              </a:rPr>
              <a:t>日</a:t>
            </a:r>
          </a:p>
          <a:p>
            <a:pPr lvl="0" algn="ctr">
              <a:lnSpc>
                <a:spcPct val="79679"/>
              </a:lnSpc>
            </a:pPr>
            <a:r>
              <a:rPr lang="ja-JP" sz="6600" b="0" i="0" u="none" strike="noStrike" spc="-100">
                <a:solidFill>
                  <a:srgbClr val="455566"/>
                </a:solidFill>
                <a:ea typeface="조선굵은고딕"/>
              </a:rPr>
              <a:t>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571500"/>
            <a:ext cx="3124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1800" b="0" i="0" u="none" strike="noStrike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1800" b="0" i="0" u="none" strike="noStrike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1800" b="0" i="0" u="none" strike="noStrike">
                <a:solidFill>
                  <a:srgbClr val="EEE7D3"/>
                </a:solidFill>
                <a:ea typeface="THELuxGoEB"/>
              </a:rPr>
              <a:t>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29100" y="1181100"/>
            <a:ext cx="779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3000" b="0" i="0" u="none" strike="noStrike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3000" b="0" i="0" u="none" strike="noStrike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3000" b="0" i="0" u="none" strike="noStrike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3000" b="0" i="0" u="none" strike="noStrike">
                <a:solidFill>
                  <a:srgbClr val="EEE7D3"/>
                </a:solidFill>
                <a:ea typeface="THELuxGoEB"/>
              </a:rPr>
              <a:t>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0" y="584200"/>
            <a:ext cx="416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EEE7D3"/>
                </a:solidFill>
                <a:latin typeface="THELuxGoEB"/>
              </a:rPr>
              <a:t>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개발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내용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요점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800" y="1968500"/>
            <a:ext cx="14338300" cy="791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1" i="0" u="none" strike="noStrike">
                <a:solidFill>
                  <a:srgbClr val="FEEFC5"/>
                </a:solidFill>
                <a:latin typeface="THELuxGoR"/>
              </a:rPr>
              <a:t>1. </a:t>
            </a:r>
            <a:r>
              <a:rPr lang="ko-KR" sz="2000" b="1" i="0" u="none" strike="noStrike">
                <a:solidFill>
                  <a:srgbClr val="FEEFC5"/>
                </a:solidFill>
                <a:ea typeface="THELuxGoR"/>
              </a:rPr>
              <a:t>회원가입</a:t>
            </a:r>
            <a:r>
              <a:rPr lang="en-US" sz="20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2000" b="1" i="0" u="none" strike="noStrike">
                <a:solidFill>
                  <a:srgbClr val="FEEFC5"/>
                </a:solidFill>
                <a:ea typeface="THELuxGo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(UserInfo: Name, Age, Sex, Id, Password, E-mail)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2.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로그인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(ID, Password)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3.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프로필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페이지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(Name, Age, Sex, E-mail ID, Password)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4.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동아시아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국가들의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소개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(Information for each country : name of country, Flag, chrysanthemum, brief introduction, national characteristics, culture by material - clothing, food, shelter, music, art, etc.)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5.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동아시아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국가들의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방문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후기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커뮤니티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(num, writer, content, hitcount, createdTime)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6.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여행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성향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분석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페이지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외부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사이트를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사용함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.)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7.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여행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관련</a:t>
            </a:r>
            <a:r>
              <a:rPr lang="en-US" sz="1900" b="1" i="0" u="none" strike="noStrike">
                <a:solidFill>
                  <a:srgbClr val="FEEFC5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EEFC5"/>
                </a:solidFill>
                <a:ea typeface="THELuxGoR"/>
              </a:rPr>
              <a:t>챗봇</a:t>
            </a:r>
          </a:p>
          <a:p>
            <a:pPr lvl="0" algn="l">
              <a:lnSpc>
                <a:spcPct val="124499"/>
              </a:lnSpc>
            </a:pP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(Chat-GPT 3.5 – turbo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모델을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사용한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OpenAI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의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 API </a:t>
            </a:r>
            <a:r>
              <a:rPr lang="ko-KR" sz="1900" b="1" i="0" u="none" strike="noStrike">
                <a:solidFill>
                  <a:srgbClr val="FFFFFF"/>
                </a:solidFill>
                <a:ea typeface="THELuxGoR"/>
              </a:rPr>
              <a:t>사용</a:t>
            </a:r>
            <a:r>
              <a:rPr lang="en-US" sz="1900" b="1" i="0" u="none" strike="noStrike">
                <a:solidFill>
                  <a:srgbClr val="FFFFFF"/>
                </a:solidFill>
                <a:latin typeface="THELuxGoR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sz="1900" b="1" i="0" u="none" strike="noStrike">
              <a:solidFill>
                <a:srgbClr val="FFFFFF"/>
              </a:solidFill>
              <a:latin typeface="THELuxGo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812800" y="711200"/>
            <a:ext cx="782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ja-JP" sz="4000" b="0" i="0" u="none" strike="noStrike" spc="-100">
                <a:solidFill>
                  <a:srgbClr val="EEE7D3"/>
                </a:solidFill>
                <a:ea typeface="THELuxGoEB"/>
              </a:rPr>
              <a:t>・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시스템</a:t>
            </a:r>
            <a:r>
              <a:rPr lang="en-US" sz="4000" b="0" i="0" u="none" strike="noStrike" spc="-100">
                <a:solidFill>
                  <a:srgbClr val="EEE7D3"/>
                </a:solidFill>
                <a:latin typeface="THELuxGoEB"/>
              </a:rPr>
              <a:t> </a:t>
            </a:r>
            <a:r>
              <a:rPr lang="ko-KR" sz="4000" b="0" i="0" u="none" strike="noStrike" spc="-100">
                <a:solidFill>
                  <a:srgbClr val="EEE7D3"/>
                </a:solidFill>
                <a:ea typeface="THELuxGoEB"/>
              </a:rPr>
              <a:t>구성도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0997" y="1638300"/>
            <a:ext cx="17475200" cy="8077200"/>
            <a:chOff x="-203200" y="1689100"/>
            <a:chExt cx="17475200" cy="80772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50900" y="3975100"/>
              <a:ext cx="3479800" cy="47498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1689100"/>
              <a:ext cx="12598400" cy="80772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9900" y="3022600"/>
              <a:ext cx="3733800" cy="5842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22400" y="4470400"/>
              <a:ext cx="1079500" cy="12827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22400" y="5943600"/>
              <a:ext cx="2171700" cy="21717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73200" y="6375400"/>
              <a:ext cx="2133600" cy="13081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9900" y="3022600"/>
              <a:ext cx="1371600" cy="8509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0600" y="1689100"/>
              <a:ext cx="3721100" cy="13716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5800" y="4064000"/>
              <a:ext cx="3302000" cy="1739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34300" y="6502400"/>
              <a:ext cx="1917700" cy="15240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72800" y="5727700"/>
              <a:ext cx="1892300" cy="939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91000" y="5715000"/>
              <a:ext cx="2476500" cy="8128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46200" y="5803900"/>
              <a:ext cx="2260600" cy="6604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4782800" y="8102600"/>
              <a:ext cx="11557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DB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097000" y="4051300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DB GUI Tool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70800" y="8229600"/>
              <a:ext cx="20193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BootStrap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467600" y="5803900"/>
              <a:ext cx="25019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HTML + CSS + JS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099800" y="6807200"/>
              <a:ext cx="1854200" cy="406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JDBC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203200" y="6781800"/>
              <a:ext cx="5372100" cy="838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300" b="1" i="0" u="none" strike="noStrike">
                  <a:solidFill>
                    <a:srgbClr val="FFFFFF"/>
                  </a:solidFill>
                  <a:latin typeface="THELuxGoR"/>
                </a:rPr>
                <a:t>OpenAI API(Chat-GPT 3.5-turbo)</a:t>
              </a:r>
            </a:p>
            <a:p>
              <a:pPr lvl="0" algn="ctr">
                <a:lnSpc>
                  <a:spcPct val="124499"/>
                </a:lnSpc>
              </a:pPr>
              <a:endParaRPr lang="en-US" sz="2300" b="1" i="0" u="none" strike="noStrike">
                <a:solidFill>
                  <a:srgbClr val="FFFFFF"/>
                </a:solidFill>
                <a:latin typeface="THELuxGo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1108</Words>
  <Application>Microsoft Office PowerPoint</Application>
  <PresentationFormat>사용자 지정</PresentationFormat>
  <Paragraphs>280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Arial</vt:lpstr>
      <vt:lpstr>Noto Sans CJK KR Regular</vt:lpstr>
      <vt:lpstr>Calibri</vt:lpstr>
      <vt:lpstr>THELuxGoR</vt:lpstr>
      <vt:lpstr>조선굵은고딕</vt:lpstr>
      <vt:lpstr>THELuxGoEB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Kimmeohyun</cp:lastModifiedBy>
  <cp:revision>8</cp:revision>
  <dcterms:created xsi:type="dcterms:W3CDTF">2006-08-16T00:00:00Z</dcterms:created>
  <dcterms:modified xsi:type="dcterms:W3CDTF">2024-06-17T19:48:39Z</dcterms:modified>
</cp:coreProperties>
</file>